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7" r:id="rId2"/>
    <p:sldId id="592" r:id="rId3"/>
    <p:sldId id="573" r:id="rId4"/>
    <p:sldId id="552" r:id="rId5"/>
    <p:sldId id="572" r:id="rId6"/>
    <p:sldId id="594" r:id="rId7"/>
    <p:sldId id="593" r:id="rId8"/>
    <p:sldId id="595" r:id="rId9"/>
    <p:sldId id="596" r:id="rId10"/>
    <p:sldId id="597" r:id="rId11"/>
    <p:sldId id="598" r:id="rId12"/>
    <p:sldId id="568" r:id="rId13"/>
    <p:sldId id="584" r:id="rId14"/>
    <p:sldId id="574" r:id="rId15"/>
    <p:sldId id="569" r:id="rId16"/>
    <p:sldId id="513" r:id="rId17"/>
    <p:sldId id="514" r:id="rId18"/>
    <p:sldId id="515" r:id="rId19"/>
    <p:sldId id="516" r:id="rId20"/>
    <p:sldId id="585" r:id="rId21"/>
    <p:sldId id="575" r:id="rId22"/>
    <p:sldId id="578" r:id="rId23"/>
    <p:sldId id="579" r:id="rId24"/>
    <p:sldId id="580" r:id="rId25"/>
    <p:sldId id="587" r:id="rId26"/>
    <p:sldId id="586" r:id="rId27"/>
    <p:sldId id="581" r:id="rId28"/>
    <p:sldId id="582" r:id="rId29"/>
    <p:sldId id="583" r:id="rId30"/>
    <p:sldId id="588" r:id="rId31"/>
    <p:sldId id="589" r:id="rId32"/>
    <p:sldId id="590" r:id="rId33"/>
    <p:sldId id="571" r:id="rId34"/>
    <p:sldId id="511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8">
          <p15:clr>
            <a:srgbClr val="A4A3A4"/>
          </p15:clr>
        </p15:guide>
        <p15:guide id="2" pos="3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77BC"/>
    <a:srgbClr val="FFC32E"/>
    <a:srgbClr val="B0D4FF"/>
    <a:srgbClr val="C7DCF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88" autoAdjust="0"/>
    <p:restoredTop sz="93139" autoAdjust="0"/>
  </p:normalViewPr>
  <p:slideViewPr>
    <p:cSldViewPr snapToGrid="0" snapToObjects="1">
      <p:cViewPr>
        <p:scale>
          <a:sx n="110" d="100"/>
          <a:sy n="110" d="100"/>
        </p:scale>
        <p:origin x="416" y="80"/>
      </p:cViewPr>
      <p:guideLst>
        <p:guide orient="horz" pos="2518"/>
        <p:guide pos="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5F809-B08F-3445-B93F-E38BFAD4917D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44682-B8B7-AF4E-8006-BF3145172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008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3113E-F5D5-E749-B6AB-8076BAB89233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209BD-E89E-3143-8153-EF392C421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6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Leaders in high assurance research and development</a:t>
            </a:r>
          </a:p>
          <a:p>
            <a:r>
              <a:rPr lang="en-US" dirty="0"/>
              <a:t>Creating trustworthiness in critical systems</a:t>
            </a:r>
          </a:p>
          <a:p>
            <a:r>
              <a:rPr lang="en-US" dirty="0"/>
              <a:t>Solving your hardest computer science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209BD-E89E-3143-8153-EF392C42177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72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ome.jpg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3070958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List Slide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88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Outline Numbering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/>
          <a:lstStyle>
            <a:lvl1pPr marL="400050" indent="-400050">
              <a:buFont typeface="+mj-lt"/>
              <a:buAutoNum type="romanUcPeriod"/>
              <a:defRPr sz="2000"/>
            </a:lvl1pPr>
            <a:lvl2pPr marL="800100" indent="-342900">
              <a:buFont typeface="+mj-lt"/>
              <a:buAutoNum type="alphaUcPeriod"/>
              <a:defRPr sz="2000"/>
            </a:lvl2pPr>
            <a:lvl3pPr marL="1257300" indent="-342900">
              <a:buFont typeface="+mj-lt"/>
              <a:buAutoNum type="arabicPeriod"/>
              <a:defRPr sz="1800"/>
            </a:lvl3pPr>
            <a:lvl4pPr marL="1652587" indent="-342900">
              <a:buFont typeface="+mj-lt"/>
              <a:buAutoNum type="alphaLcPeriod"/>
              <a:defRPr sz="1600"/>
            </a:lvl4pPr>
            <a:lvl5pPr marL="2114550" indent="-400050">
              <a:buFont typeface="+mj-lt"/>
              <a:buAutoNum type="romanLcPeriod"/>
              <a:defRPr sz="1600">
                <a:solidFill>
                  <a:schemeClr val="tx1"/>
                </a:solidFill>
              </a:defRPr>
            </a:lvl5pPr>
            <a:lvl6pPr>
              <a:defRPr sz="1600" baseline="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28575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6337" y="466279"/>
            <a:ext cx="4284979" cy="268346"/>
          </a:xfrm>
        </p:spPr>
        <p:txBody>
          <a:bodyPr>
            <a:normAutofit/>
          </a:bodyPr>
          <a:lstStyle>
            <a:lvl1pPr algn="l">
              <a:defRPr sz="1000" b="1" i="0" baseline="0">
                <a:solidFill>
                  <a:schemeClr val="bg1">
                    <a:lumMod val="6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1759252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</p:spTree>
    <p:extLst>
      <p:ext uri="{BB962C8B-B14F-4D97-AF65-F5344CB8AC3E}">
        <p14:creationId xmlns:p14="http://schemas.microsoft.com/office/powerpoint/2010/main" val="269297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3777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4010000"/>
            <a:ext cx="8229052" cy="907722"/>
          </a:xfrm>
        </p:spPr>
        <p:txBody>
          <a:bodyPr>
            <a:normAutofit/>
          </a:bodyPr>
          <a:lstStyle>
            <a:lvl1pPr marL="0" indent="0" algn="l">
              <a:spcAft>
                <a:spcPts val="0"/>
              </a:spcAft>
              <a:buNone/>
              <a:defRPr sz="1400" b="1" i="0" cap="none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presentation title page</a:t>
            </a:r>
          </a:p>
        </p:txBody>
      </p:sp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60" y="552294"/>
            <a:ext cx="2032696" cy="5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45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161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6337" y="3437583"/>
            <a:ext cx="8223090" cy="1206556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This is an area for a short quote or sentence.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5926678"/>
            <a:ext cx="8232227" cy="403225"/>
          </a:xfrm>
        </p:spPr>
        <p:txBody>
          <a:bodyPr>
            <a:normAutofit/>
          </a:bodyPr>
          <a:lstStyle>
            <a:lvl1pPr>
              <a:defRPr sz="13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- </a:t>
            </a:r>
            <a:r>
              <a:rPr lang="en-US" dirty="0" err="1"/>
              <a:t>Evariste</a:t>
            </a:r>
            <a:r>
              <a:rPr lang="en-US" dirty="0"/>
              <a:t> Galois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5572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3638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2000" b="1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6802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0141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1693862"/>
            <a:ext cx="3879885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1693862"/>
            <a:ext cx="3878086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4" name="TextBox 23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7536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337" y="1698750"/>
            <a:ext cx="3879885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2066187"/>
            <a:ext cx="3879885" cy="413549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2364" y="1698750"/>
            <a:ext cx="3878086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2066187"/>
            <a:ext cx="3878086" cy="4153764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0464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295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2046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Title to Image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9644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3710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31520"/>
            <a:ext cx="8226107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This is a page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4480"/>
            <a:ext cx="8226107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galois-icon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8382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49" r:id="rId3"/>
    <p:sldLayoutId id="2147483661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63" r:id="rId10"/>
    <p:sldLayoutId id="2147483664" r:id="rId11"/>
    <p:sldLayoutId id="2147483665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i="0" kern="1200" cap="none" baseline="0">
          <a:solidFill>
            <a:schemeClr val="tx1">
              <a:lumMod val="75000"/>
              <a:lumOff val="25000"/>
            </a:schemeClr>
          </a:solidFill>
          <a:latin typeface="Helvetica"/>
          <a:ea typeface="+mj-ea"/>
          <a:cs typeface="Helvetica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spcAft>
          <a:spcPts val="0"/>
        </a:spcAft>
        <a:buFont typeface="Arial"/>
        <a:buNone/>
        <a:defRPr sz="32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630238" indent="-173038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084263" indent="-169863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489075" indent="-179388" algn="l" defTabSz="457200" rtl="0" eaLnBrk="1" latinLnBrk="0" hangingPunct="1">
        <a:spcBef>
          <a:spcPct val="20000"/>
        </a:spcBef>
        <a:buFontTx/>
        <a:buChar char="-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1884363" indent="-169863" algn="l" defTabSz="457200" rtl="0" eaLnBrk="1" latinLnBrk="0" hangingPunct="1">
        <a:spcBef>
          <a:spcPct val="20000"/>
        </a:spcBef>
        <a:buFont typeface="Arial"/>
        <a:buChar char="•"/>
        <a:defRPr sz="14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0455" y="4371707"/>
            <a:ext cx="8229052" cy="840421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Eric Davis, Alec Theriault, Ryan Wright 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6417" y="1562316"/>
            <a:ext cx="8223090" cy="2691595"/>
          </a:xfrm>
        </p:spPr>
        <p:txBody>
          <a:bodyPr anchor="ctr" anchorCtr="0"/>
          <a:lstStyle/>
          <a:p>
            <a:r>
              <a:rPr lang="en-US" sz="2800" dirty="0"/>
              <a:t>Automated Scientific Knowledge Extraction</a:t>
            </a:r>
            <a:br>
              <a:rPr lang="en-US" sz="2800" dirty="0"/>
            </a:br>
            <a:br>
              <a:rPr lang="en-US" sz="2800" dirty="0"/>
            </a:br>
            <a:r>
              <a:rPr lang="en-US" sz="2400" i="1" dirty="0"/>
              <a:t>AMIDOL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D115C0B-F45B-6F4B-96F6-13C5D89DF605}"/>
              </a:ext>
            </a:extLst>
          </p:cNvPr>
          <p:cNvSpPr txBox="1">
            <a:spLocks/>
          </p:cNvSpPr>
          <p:nvPr/>
        </p:nvSpPr>
        <p:spPr>
          <a:xfrm>
            <a:off x="460455" y="6170346"/>
            <a:ext cx="8229052" cy="6098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This research was supported by the ASKE program under </a:t>
            </a:r>
          </a:p>
          <a:p>
            <a:pPr algn="ctr"/>
            <a:r>
              <a:rPr lang="en-US" dirty="0"/>
              <a:t>DARPA-PA-18-02-AIE-FP-039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6FCB5F02-69C0-7C42-BCD3-89C370F6DEA1}"/>
              </a:ext>
            </a:extLst>
          </p:cNvPr>
          <p:cNvSpPr txBox="1">
            <a:spLocks/>
          </p:cNvSpPr>
          <p:nvPr/>
        </p:nvSpPr>
        <p:spPr>
          <a:xfrm>
            <a:off x="460455" y="5541961"/>
            <a:ext cx="8229052" cy="4975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GaloisInc</a:t>
            </a:r>
            <a:r>
              <a:rPr lang="en-US" sz="2000" dirty="0"/>
              <a:t>/AMIDOL/</a:t>
            </a:r>
          </a:p>
        </p:txBody>
      </p:sp>
    </p:spTree>
    <p:extLst>
      <p:ext uri="{BB962C8B-B14F-4D97-AF65-F5344CB8AC3E}">
        <p14:creationId xmlns:p14="http://schemas.microsoft.com/office/powerpoint/2010/main" val="295507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State variable (S,I,R)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Event S </a:t>
            </a:r>
            <a:r>
              <a:rPr lang="en-US" dirty="0">
                <a:sym typeface="Wingdings" pitchFamily="2" charset="2"/>
              </a:rPr>
              <a:t> I (.    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F6E534-448B-6D4B-ADC8-5937807FAAB7}"/>
              </a:ext>
            </a:extLst>
          </p:cNvPr>
          <p:cNvSpPr/>
          <p:nvPr/>
        </p:nvSpPr>
        <p:spPr>
          <a:xfrm>
            <a:off x="6701742" y="1693861"/>
            <a:ext cx="1030147" cy="1037763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CD92A1-C9EA-1D47-9F10-C5FB66626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777" y="3044739"/>
            <a:ext cx="275797" cy="3131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416DDC-6524-6D40-A2E1-9C728EF44F26}"/>
              </a:ext>
            </a:extLst>
          </p:cNvPr>
          <p:cNvSpPr/>
          <p:nvPr/>
        </p:nvSpPr>
        <p:spPr>
          <a:xfrm>
            <a:off x="6437454" y="2839051"/>
            <a:ext cx="762000" cy="853274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337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State variable (S,I,R)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Event S </a:t>
            </a:r>
            <a:r>
              <a:rPr lang="en-US" dirty="0">
                <a:sym typeface="Wingdings" pitchFamily="2" charset="2"/>
              </a:rPr>
              <a:t> I (.    )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Event I  R (.  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CD92A1-C9EA-1D47-9F10-C5FB66626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777" y="3044739"/>
            <a:ext cx="275797" cy="3131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416DDC-6524-6D40-A2E1-9C728EF44F26}"/>
              </a:ext>
            </a:extLst>
          </p:cNvPr>
          <p:cNvSpPr/>
          <p:nvPr/>
        </p:nvSpPr>
        <p:spPr>
          <a:xfrm>
            <a:off x="7216815" y="2998439"/>
            <a:ext cx="762000" cy="549686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D27D4B-D4EA-E648-B762-B03C7199F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2777" y="3385769"/>
            <a:ext cx="198223" cy="20865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3944491-F169-5A46-818A-9F0E8D5DE502}"/>
              </a:ext>
            </a:extLst>
          </p:cNvPr>
          <p:cNvSpPr/>
          <p:nvPr/>
        </p:nvSpPr>
        <p:spPr>
          <a:xfrm>
            <a:off x="7010400" y="3995791"/>
            <a:ext cx="478420" cy="549686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54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2198E7-8754-154C-93FA-44B232AD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Discovery and Curation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1D3D8-C0C2-5A47-A5AE-B82B116533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AMIDOL models are stored 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VDSOLs</a:t>
            </a:r>
            <a:r>
              <a:rPr lang="en-US" dirty="0"/>
              <a:t>: </a:t>
            </a:r>
            <a:r>
              <a:rPr lang="en-US" b="1" dirty="0">
                <a:solidFill>
                  <a:srgbClr val="FFC32E"/>
                </a:solidFill>
              </a:rPr>
              <a:t>Abstract Knowledge Layer </a:t>
            </a:r>
            <a:r>
              <a:rPr lang="en-US" dirty="0"/>
              <a:t>formulations to allow scientists to interact directly.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Process Algebras</a:t>
            </a:r>
            <a:r>
              <a:rPr lang="en-US" dirty="0"/>
              <a:t>: </a:t>
            </a:r>
            <a:r>
              <a:rPr lang="en-US" b="1" dirty="0">
                <a:solidFill>
                  <a:srgbClr val="FFC32E"/>
                </a:solidFill>
              </a:rPr>
              <a:t>Structured Knowledge Layer</a:t>
            </a:r>
            <a:r>
              <a:rPr lang="en-US" dirty="0">
                <a:solidFill>
                  <a:srgbClr val="FFC32E"/>
                </a:solidFill>
              </a:rPr>
              <a:t> </a:t>
            </a:r>
            <a:r>
              <a:rPr lang="en-US" dirty="0"/>
              <a:t>models in universal forms for curation and transformation.</a:t>
            </a:r>
          </a:p>
          <a:p>
            <a:r>
              <a:rPr lang="en-US" dirty="0"/>
              <a:t>AMIDOL allows models and formulations to be connected to </a:t>
            </a:r>
            <a:r>
              <a:rPr lang="en-US" b="1" dirty="0">
                <a:solidFill>
                  <a:srgbClr val="3777BC"/>
                </a:solidFill>
              </a:rPr>
              <a:t>domain-specific ontologies</a:t>
            </a:r>
            <a:r>
              <a:rPr lang="en-US" dirty="0"/>
              <a:t>, curating knowledge and relating it to semantic content.</a:t>
            </a:r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741B59C3-DCCD-7F4E-967C-DE899B148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170" y="1693862"/>
            <a:ext cx="3879850" cy="5418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E16433-6501-7146-8738-EE0EBDDBB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780" y="2698912"/>
            <a:ext cx="3912243" cy="13618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09DAB2C-7761-3142-8D6A-61021A536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3695" y="4481934"/>
            <a:ext cx="4368800" cy="144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22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444ADE-9720-964B-8A04-CBB68D55F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768" y="3429000"/>
            <a:ext cx="8220463" cy="404893"/>
          </a:xfrm>
        </p:spPr>
        <p:txBody>
          <a:bodyPr/>
          <a:lstStyle/>
          <a:p>
            <a:r>
              <a:rPr lang="en-US" dirty="0"/>
              <a:t>How do we help leverage AMIDOL for all of ASKE?</a:t>
            </a:r>
          </a:p>
        </p:txBody>
      </p:sp>
    </p:spTree>
    <p:extLst>
      <p:ext uri="{BB962C8B-B14F-4D97-AF65-F5344CB8AC3E}">
        <p14:creationId xmlns:p14="http://schemas.microsoft.com/office/powerpoint/2010/main" val="2487544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external programs to use AMIDOL as part of an </a:t>
            </a:r>
            <a:r>
              <a:rPr lang="en-US" b="1" dirty="0">
                <a:solidFill>
                  <a:srgbClr val="3777BC"/>
                </a:solidFill>
              </a:rPr>
              <a:t>integrated prototype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be used as a </a:t>
            </a:r>
            <a:r>
              <a:rPr lang="en-US" b="1" dirty="0">
                <a:solidFill>
                  <a:srgbClr val="3777BC"/>
                </a:solidFill>
              </a:rPr>
              <a:t>modeling service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External programs/services can interact by: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models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Reading/writing/</a:t>
            </a:r>
            <a:r>
              <a:rPr lang="en-US" dirty="0" err="1"/>
              <a:t>infering</a:t>
            </a:r>
            <a:r>
              <a:rPr lang="en-US" dirty="0"/>
              <a:t> VDSOLs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results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Transforming/executing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engage with users using AMIDOL.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call AMIDOL’s solution logic and compiler/code synthesis engine.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/>
          <a:stretch/>
        </p:blipFill>
        <p:spPr>
          <a:xfrm>
            <a:off x="4633753" y="1969620"/>
            <a:ext cx="4492424" cy="3888791"/>
          </a:xfrm>
        </p:spPr>
      </p:pic>
    </p:spTree>
    <p:extLst>
      <p:ext uri="{BB962C8B-B14F-4D97-AF65-F5344CB8AC3E}">
        <p14:creationId xmlns:p14="http://schemas.microsoft.com/office/powerpoint/2010/main" val="242375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E229-F1FE-E74C-81E3-25EEEF563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Constructing, Transforming, and Sharing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C9822-07E8-1940-A489-C02AD54EAF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API allows for tools/projects to access AMIDOL as a service.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Already implemented in part with Arizona and GTRI.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Soon to be available as part of our open source tool.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61DA517-1FF2-E945-AB05-4EC45AF553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</p:spTree>
    <p:extLst>
      <p:ext uri="{BB962C8B-B14F-4D97-AF65-F5344CB8AC3E}">
        <p14:creationId xmlns:p14="http://schemas.microsoft.com/office/powerpoint/2010/main" val="1725579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models to AMIDOL’s IR.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Working to supplement AMIDOL with searchable model database, supporting a query interface for model properties and UUIDs for models.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Model</a:t>
            </a:r>
          </a:p>
        </p:txBody>
      </p:sp>
      <p:pic>
        <p:nvPicPr>
          <p:cNvPr id="8" name="Content Placeholder 16">
            <a:extLst>
              <a:ext uri="{FF2B5EF4-FFF2-40B4-BE49-F238E27FC236}">
                <a16:creationId xmlns:a16="http://schemas.microsoft.com/office/drawing/2014/main" id="{7617BC20-D24E-764C-A37F-6F64EEA8AB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6970D4-51AF-E348-A55E-111AC619DC86}"/>
              </a:ext>
            </a:extLst>
          </p:cNvPr>
          <p:cNvSpPr/>
          <p:nvPr/>
        </p:nvSpPr>
        <p:spPr>
          <a:xfrm>
            <a:off x="4572000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C15301-99E0-D943-B5DF-BDC3F59C3907}"/>
              </a:ext>
            </a:extLst>
          </p:cNvPr>
          <p:cNvSpPr/>
          <p:nvPr/>
        </p:nvSpPr>
        <p:spPr>
          <a:xfrm>
            <a:off x="7680328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171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Infer/Read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Currently supports VDSOL inference from AMIDOL IR or Julia code with groundings.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</a:t>
            </a:r>
            <a:r>
              <a:rPr lang="en-US" b="0" dirty="0"/>
              <a:t>Allows retrieval of VDSOLs by UUID and query interface for VDSOL properties.</a:t>
            </a:r>
            <a:endParaRPr lang="en-US" dirty="0"/>
          </a:p>
        </p:txBody>
      </p:sp>
      <p:pic>
        <p:nvPicPr>
          <p:cNvPr id="7" name="Content Placeholder 16">
            <a:extLst>
              <a:ext uri="{FF2B5EF4-FFF2-40B4-BE49-F238E27FC236}">
                <a16:creationId xmlns:a16="http://schemas.microsoft.com/office/drawing/2014/main" id="{BE6AF8AC-47D3-4F45-8318-904800FA244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03782-545E-A943-BFC2-0BDAD2926E83}"/>
              </a:ext>
            </a:extLst>
          </p:cNvPr>
          <p:cNvSpPr/>
          <p:nvPr/>
        </p:nvSpPr>
        <p:spPr>
          <a:xfrm>
            <a:off x="4572000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613D46-3D8E-3244-8D67-4A4FE2C38C7F}"/>
              </a:ext>
            </a:extLst>
          </p:cNvPr>
          <p:cNvSpPr/>
          <p:nvPr/>
        </p:nvSpPr>
        <p:spPr>
          <a:xfrm>
            <a:off x="7680328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70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to the AMIDOL results database.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AMIDOL is implementing a graph-based results database, including mechanisms to index into the database to write external results (from “data” or an “external model”).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Suggestions</a:t>
            </a:r>
            <a:r>
              <a:rPr lang="en-US" dirty="0"/>
              <a:t> – </a:t>
            </a:r>
            <a:r>
              <a:rPr lang="en-US" b="0" dirty="0"/>
              <a:t>Measure indexing by outside applications is an open question.  </a:t>
            </a:r>
            <a:r>
              <a:rPr lang="en-US" b="0" i="1" dirty="0"/>
              <a:t>We need a clear definition of measure equivalence.  What does it mean for two measures to be the same?  At a basic level, they have the same sigma-algebraic structure, over </a:t>
            </a:r>
            <a:r>
              <a:rPr lang="en-US" b="0" i="1" dirty="0" err="1"/>
              <a:t>borel</a:t>
            </a:r>
            <a:r>
              <a:rPr lang="en-US" b="0" i="1" dirty="0"/>
              <a:t> sets that are proxies for the same space.  What does this mean in practice?</a:t>
            </a:r>
            <a:endParaRPr lang="en-US" i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Results</a:t>
            </a:r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A1244103-9590-6C4D-8AB3-EEAB0C7CA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3FCE72-4DD9-4144-BC41-B4718180C654}"/>
              </a:ext>
            </a:extLst>
          </p:cNvPr>
          <p:cNvSpPr/>
          <p:nvPr/>
        </p:nvSpPr>
        <p:spPr>
          <a:xfrm>
            <a:off x="4572000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2F9A43-F607-604F-A80B-29386D4B11DB}"/>
              </a:ext>
            </a:extLst>
          </p:cNvPr>
          <p:cNvSpPr/>
          <p:nvPr/>
        </p:nvSpPr>
        <p:spPr>
          <a:xfrm>
            <a:off x="7680328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07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Transform/Execute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transform a model in AMIDOL, and to execute a model in AMIDOL.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Requirements – </a:t>
            </a:r>
            <a:r>
              <a:rPr lang="en-US" b="0" dirty="0"/>
              <a:t>Valid transformation set.  This is essentially a model transformation algebra.</a:t>
            </a:r>
            <a:endParaRPr lang="en-US" dirty="0"/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0B69FA9F-DAC8-1C40-B790-8F37C0587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A8DEB86-7085-194D-9F37-F7785925C2F4}"/>
              </a:ext>
            </a:extLst>
          </p:cNvPr>
          <p:cNvSpPr/>
          <p:nvPr/>
        </p:nvSpPr>
        <p:spPr>
          <a:xfrm>
            <a:off x="4346222" y="4427638"/>
            <a:ext cx="1597378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22C026-D697-5649-BA7F-9F4E6E4A9887}"/>
              </a:ext>
            </a:extLst>
          </p:cNvPr>
          <p:cNvSpPr/>
          <p:nvPr/>
        </p:nvSpPr>
        <p:spPr>
          <a:xfrm>
            <a:off x="7748336" y="4427638"/>
            <a:ext cx="1375783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95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C770EC-D82A-5546-B4AB-0CB38DB8C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Integrated Prototype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047D44-419E-B045-B607-EC49FEC853C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Collaboration with our colleagues at Arizona and GTRI</a:t>
            </a:r>
          </a:p>
          <a:p>
            <a:endParaRPr lang="en-US" dirty="0"/>
          </a:p>
          <a:p>
            <a:r>
              <a:rPr lang="en-US" dirty="0"/>
              <a:t>Integrated prototype to read models from code, with groundings, infer VDSOLs, and transform models.</a:t>
            </a:r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ECF0C47A-FA74-C844-A276-33E4FB65271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346222" y="2131124"/>
            <a:ext cx="4820411" cy="3565783"/>
          </a:xfr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536F0F9-7CBC-8345-8028-29D061EB88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30003" y="4636259"/>
            <a:ext cx="2243487" cy="5278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21B96C-2058-A24D-A52F-B867F90D26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948" y="5283160"/>
            <a:ext cx="3145598" cy="65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1994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2FA61A-2346-234B-B4E9-7442EFB4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</p:spTree>
    <p:extLst>
      <p:ext uri="{BB962C8B-B14F-4D97-AF65-F5344CB8AC3E}">
        <p14:creationId xmlns:p14="http://schemas.microsoft.com/office/powerpoint/2010/main" val="2088595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form a </a:t>
            </a:r>
            <a:r>
              <a:rPr lang="en-US" b="1" dirty="0">
                <a:solidFill>
                  <a:srgbClr val="3777BC"/>
                </a:solidFill>
              </a:rPr>
              <a:t>group</a:t>
            </a:r>
            <a:r>
              <a:rPr lang="en-US" dirty="0"/>
              <a:t> with the operation ”.” (serial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Closed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Associative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Identity element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“pass through” model which immediately yields its inputs without changing them.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Inverse element is a bit harder.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Intuitively you need a model which ”undoes” g() yielding no output, and passes through the inputs to f().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F0341E-80F7-D74E-9E72-5C8B67ED1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8800" y="2624053"/>
            <a:ext cx="2738398" cy="160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851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associative</a:t>
            </a:r>
            <a:r>
              <a:rPr lang="en-US" dirty="0"/>
              <a:t> with the operation ”|” (parallel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Has a </a:t>
            </a:r>
            <a:r>
              <a:rPr lang="en-US" b="1" dirty="0">
                <a:solidFill>
                  <a:srgbClr val="3777BC"/>
                </a:solidFill>
              </a:rPr>
              <a:t>multiplicative identity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“null”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A794BC-A780-5E4A-887E-87A146787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040072"/>
            <a:ext cx="1673027" cy="277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225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with the “⥢” operation (substitution):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Creates a bi-category relationship.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to replace models with “compatible signatures”.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4F785-7694-8F47-9FEE-38412B531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639836"/>
            <a:ext cx="1673027" cy="157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132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9D1A92D-D3E1-914C-8440-3C935FF6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29EBF4-9906-9446-ADB1-30529CDDB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Initial Model Transformation Algebra: </a:t>
            </a:r>
            <a:r>
              <a:rPr lang="en-US" sz="1800" dirty="0">
                <a:solidFill>
                  <a:srgbClr val="3777BC"/>
                </a:solidFill>
              </a:rPr>
              <a:t>(M, ., |, ⥢)</a:t>
            </a:r>
          </a:p>
          <a:p>
            <a:endParaRPr lang="en-US" sz="1800" dirty="0"/>
          </a:p>
          <a:p>
            <a:r>
              <a:rPr lang="en-US" sz="1800" dirty="0"/>
              <a:t>Allows for the definition of model composition and transformation in a rich algebraic syntax that is closed over models.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Users can combine models across domains, allowing them to generate novel models, and explore novel hypotheses.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E.g. combining influence models and epidemiological models to explore infections over populations of cities which share commuter traffic.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0C7A60-BBFB-2049-A779-1B7E7DE95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512" y="4822319"/>
            <a:ext cx="1176296" cy="11097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09A448-9525-1848-A322-CAE38E1DA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76" y="4407936"/>
            <a:ext cx="1176296" cy="19530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B4E4C1-F752-6F4D-B6EB-E06BB36F4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478" y="4790752"/>
            <a:ext cx="1925353" cy="113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679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6203E-82D6-754B-8379-48061052A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Allows Compositional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8506D-9C09-C64E-96C9-4AB79AC84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Vital dynamic model: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v(P)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SIR model: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f(S,I,R)</a:t>
            </a:r>
          </a:p>
          <a:p>
            <a:pPr marL="12700" lvl="1" indent="0">
              <a:buNone/>
            </a:pPr>
            <a:endParaRPr lang="en-US" dirty="0"/>
          </a:p>
          <a:p>
            <a:pPr marL="12700" lvl="1" indent="0">
              <a:buNone/>
            </a:pPr>
            <a:endParaRPr lang="en-US" dirty="0"/>
          </a:p>
          <a:p>
            <a:pPr marL="12700" lvl="1" indent="0" algn="ctr">
              <a:buNone/>
            </a:pPr>
            <a:r>
              <a:rPr lang="en-US" dirty="0"/>
              <a:t>(v(P) | v(P) | v(P)).f(S,I,R)</a:t>
            </a:r>
          </a:p>
          <a:p>
            <a:pPr marL="12700" lvl="1" indent="0" algn="ctr">
              <a:buNone/>
            </a:pPr>
            <a:endParaRPr lang="en-US" dirty="0"/>
          </a:p>
          <a:p>
            <a:pPr marL="12700" lvl="1" indent="0">
              <a:buNone/>
            </a:pPr>
            <a:r>
              <a:rPr lang="en-US" dirty="0"/>
              <a:t>Allows researchers to design models piece wise, reuse work, and share knowledge.</a:t>
            </a:r>
          </a:p>
          <a:p>
            <a:pPr marL="12700" lvl="1" indent="0">
              <a:buNone/>
            </a:pPr>
            <a:endParaRPr lang="en-US" dirty="0"/>
          </a:p>
          <a:p>
            <a:pPr marL="12700" lvl="1" indent="0">
              <a:buNone/>
            </a:pPr>
            <a:r>
              <a:rPr lang="en-US" dirty="0"/>
              <a:t>Resulting models should be translatable to VDSOLs using groundings using our prior developed inference procedures.</a:t>
            </a:r>
          </a:p>
          <a:p>
            <a:endParaRPr lang="en-US" dirty="0"/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26D9111-03BA-CD40-9E04-F37ECBD20CD9}"/>
              </a:ext>
            </a:extLst>
          </p:cNvPr>
          <p:cNvGrpSpPr/>
          <p:nvPr/>
        </p:nvGrpSpPr>
        <p:grpSpPr>
          <a:xfrm>
            <a:off x="4572000" y="1693862"/>
            <a:ext cx="894922" cy="1943100"/>
            <a:chOff x="4104487" y="2457450"/>
            <a:chExt cx="894922" cy="19431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3D8BB94-B87F-C647-A901-978912A0C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84650" y="2457450"/>
              <a:ext cx="774700" cy="19431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FCB601-9706-9D49-A17B-649A2350D54E}"/>
                </a:ext>
              </a:extLst>
            </p:cNvPr>
            <p:cNvSpPr/>
            <p:nvPr/>
          </p:nvSpPr>
          <p:spPr>
            <a:xfrm>
              <a:off x="4104487" y="3241651"/>
              <a:ext cx="292196" cy="2165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FCF660-E819-5C43-A3BD-C4B9E6E6689F}"/>
                </a:ext>
              </a:extLst>
            </p:cNvPr>
            <p:cNvSpPr/>
            <p:nvPr/>
          </p:nvSpPr>
          <p:spPr>
            <a:xfrm>
              <a:off x="4707213" y="3224463"/>
              <a:ext cx="292196" cy="2165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2D369668-9F1F-054F-8131-4EF69C72D5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5" t="22521" r="2824" b="15609"/>
          <a:stretch/>
        </p:blipFill>
        <p:spPr>
          <a:xfrm>
            <a:off x="5426863" y="2330853"/>
            <a:ext cx="3608122" cy="51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4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2FA61A-2346-234B-B4E9-7442EFB4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 and Results dB</a:t>
            </a:r>
          </a:p>
        </p:txBody>
      </p:sp>
    </p:spTree>
    <p:extLst>
      <p:ext uri="{BB962C8B-B14F-4D97-AF65-F5344CB8AC3E}">
        <p14:creationId xmlns:p14="http://schemas.microsoft.com/office/powerpoint/2010/main" val="3134588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is further enabling scientists to test hypotheses through algebras over measures.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Measures and data can be combined, subtracted, </a:t>
            </a:r>
            <a:r>
              <a:rPr lang="en-US" dirty="0" err="1"/>
              <a:t>etc</a:t>
            </a:r>
            <a:r>
              <a:rPr lang="en-US" dirty="0"/>
              <a:t>, tracking their type and provenance to form new measures.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DFAF6C6C-FB45-0B40-BC17-492CC2D950D6}"/>
              </a:ext>
            </a:extLst>
          </p:cNvPr>
          <p:cNvSpPr/>
          <p:nvPr/>
        </p:nvSpPr>
        <p:spPr>
          <a:xfrm>
            <a:off x="4420936" y="2877814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4132CC-65F6-8D49-A29E-BF5992593456}"/>
              </a:ext>
            </a:extLst>
          </p:cNvPr>
          <p:cNvSpPr/>
          <p:nvPr/>
        </p:nvSpPr>
        <p:spPr>
          <a:xfrm>
            <a:off x="4409273" y="3971092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2512963-B279-7B4B-B909-71EFD37475D6}"/>
              </a:ext>
            </a:extLst>
          </p:cNvPr>
          <p:cNvSpPr/>
          <p:nvPr/>
        </p:nvSpPr>
        <p:spPr>
          <a:xfrm>
            <a:off x="6030435" y="2863121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FB947A1-F31B-7E4A-8BAD-5F67318E709D}"/>
              </a:ext>
            </a:extLst>
          </p:cNvPr>
          <p:cNvSpPr/>
          <p:nvPr/>
        </p:nvSpPr>
        <p:spPr>
          <a:xfrm>
            <a:off x="6030435" y="3949595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C8DA95-36D2-4B42-9C43-AA5FD296564E}"/>
              </a:ext>
            </a:extLst>
          </p:cNvPr>
          <p:cNvSpPr txBox="1"/>
          <p:nvPr/>
        </p:nvSpPr>
        <p:spPr>
          <a:xfrm>
            <a:off x="4587358" y="35903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4B38794-C603-CD40-9CD3-E13162DF3BF9}"/>
              </a:ext>
            </a:extLst>
          </p:cNvPr>
          <p:cNvSpPr txBox="1"/>
          <p:nvPr/>
        </p:nvSpPr>
        <p:spPr>
          <a:xfrm>
            <a:off x="6232408" y="3577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7963188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AMIDOL utilizes a graph-based results database: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Stores results and data indexed by model (M) and measures (n).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automated hypothesis testing, model validation, model fitness.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model comparison, ranking, and prognostics and diagnostics.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Automated model-space exploration.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6609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>
            <a:normAutofit/>
          </a:bodyPr>
          <a:lstStyle/>
          <a:p>
            <a:r>
              <a:rPr lang="en-US" b="0" dirty="0"/>
              <a:t>Currently using traditional algebra of real numbers.</a:t>
            </a:r>
          </a:p>
          <a:p>
            <a:endParaRPr lang="en-US" dirty="0"/>
          </a:p>
          <a:p>
            <a:r>
              <a:rPr lang="en-US" dirty="0"/>
              <a:t>Restriction:</a:t>
            </a:r>
            <a:r>
              <a:rPr lang="en-US" b="0" dirty="0"/>
              <a:t> Type and unit checking.  Requirements of formulas.</a:t>
            </a:r>
          </a:p>
          <a:p>
            <a:endParaRPr lang="en-US" b="0" dirty="0"/>
          </a:p>
          <a:p>
            <a:r>
              <a:rPr lang="en-US" b="0" dirty="0"/>
              <a:t>E.g. Chi-squared requires the underlying data to be normally </a:t>
            </a:r>
            <a:r>
              <a:rPr lang="en-US" b="0" dirty="0" err="1"/>
              <a:t>iid</a:t>
            </a:r>
            <a:r>
              <a:rPr lang="en-US" b="0" dirty="0"/>
              <a:t> distributed.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24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Through our collaboration with </a:t>
            </a:r>
            <a:r>
              <a:rPr lang="en-US" dirty="0" err="1"/>
              <a:t>UArizona</a:t>
            </a:r>
            <a:r>
              <a:rPr lang="en-US" dirty="0"/>
              <a:t> and GTRI: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Developed an API to infer VDSOLs from </a:t>
            </a:r>
            <a:r>
              <a:rPr lang="en-US" b="1" dirty="0">
                <a:solidFill>
                  <a:srgbClr val="3777BC"/>
                </a:solidFill>
              </a:rPr>
              <a:t>extant code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groundings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AMIDOL has the ability to pair code and groundings with a </a:t>
            </a:r>
            <a:r>
              <a:rPr lang="en-US" b="1" dirty="0">
                <a:solidFill>
                  <a:srgbClr val="3777BC"/>
                </a:solidFill>
              </a:rPr>
              <a:t>domain ontology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ontology is annotated with a </a:t>
            </a:r>
            <a:r>
              <a:rPr lang="en-US" b="1" dirty="0">
                <a:solidFill>
                  <a:srgbClr val="3777BC"/>
                </a:solidFill>
              </a:rPr>
              <a:t>model signature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infer a VDSOL palette with limited human-machine teaming.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567042" y="1969620"/>
            <a:ext cx="4625847" cy="3888791"/>
          </a:xfrm>
        </p:spPr>
      </p:pic>
    </p:spTree>
    <p:extLst>
      <p:ext uri="{BB962C8B-B14F-4D97-AF65-F5344CB8AC3E}">
        <p14:creationId xmlns:p14="http://schemas.microsoft.com/office/powerpoint/2010/main" val="15917176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544E-C151-0C48-BB76-0A6A112D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Model/Measure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1E93-0E57-6B4A-8B8F-FB8731F09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/>
          <a:lstStyle/>
          <a:p>
            <a:r>
              <a:rPr lang="en-US" dirty="0">
                <a:solidFill>
                  <a:srgbClr val="3777BC"/>
                </a:solidFill>
              </a:rPr>
              <a:t>Models</a:t>
            </a:r>
            <a:r>
              <a:rPr lang="en-US" b="0" dirty="0"/>
              <a:t> can be combined with</a:t>
            </a:r>
            <a:br>
              <a:rPr lang="en-US" b="0" dirty="0"/>
            </a:br>
            <a:r>
              <a:rPr lang="en-US" dirty="0">
                <a:solidFill>
                  <a:srgbClr val="3777BC"/>
                </a:solidFill>
              </a:rPr>
              <a:t>measure definitions</a:t>
            </a:r>
            <a:r>
              <a:rPr lang="en-US" b="0" dirty="0"/>
              <a:t> to yield</a:t>
            </a:r>
            <a:br>
              <a:rPr lang="en-US" b="0" dirty="0"/>
            </a:br>
            <a:r>
              <a:rPr lang="en-US" b="0" dirty="0"/>
              <a:t>new models.</a:t>
            </a:r>
          </a:p>
          <a:p>
            <a:endParaRPr lang="en-US" b="0" dirty="0"/>
          </a:p>
          <a:p>
            <a:r>
              <a:rPr lang="en-US" b="0" dirty="0"/>
              <a:t>Changes what the </a:t>
            </a:r>
            <a:r>
              <a:rPr lang="en-US" dirty="0">
                <a:solidFill>
                  <a:srgbClr val="3777BC"/>
                </a:solidFill>
              </a:rPr>
              <a:t>synthesized</a:t>
            </a:r>
            <a:br>
              <a:rPr lang="en-US" dirty="0">
                <a:solidFill>
                  <a:srgbClr val="3777BC"/>
                </a:solidFill>
              </a:rPr>
            </a:br>
            <a:r>
              <a:rPr lang="en-US" dirty="0">
                <a:solidFill>
                  <a:srgbClr val="3777BC"/>
                </a:solidFill>
              </a:rPr>
              <a:t>code</a:t>
            </a:r>
            <a:r>
              <a:rPr lang="en-US" b="0" dirty="0"/>
              <a:t> will </a:t>
            </a:r>
            <a:r>
              <a:rPr lang="en-US" dirty="0">
                <a:solidFill>
                  <a:srgbClr val="3777BC"/>
                </a:solidFill>
              </a:rPr>
              <a:t>solve for</a:t>
            </a:r>
            <a:r>
              <a:rPr lang="en-US" b="0" dirty="0"/>
              <a:t>.</a:t>
            </a:r>
          </a:p>
          <a:p>
            <a:endParaRPr lang="en-US" b="0" dirty="0"/>
          </a:p>
          <a:p>
            <a:r>
              <a:rPr lang="en-US" b="0" dirty="0"/>
              <a:t>Allows for model reuse, </a:t>
            </a:r>
            <a:br>
              <a:rPr lang="en-US" b="0" dirty="0"/>
            </a:br>
            <a:r>
              <a:rPr lang="en-US" b="0" dirty="0"/>
              <a:t>exchange, and importing models</a:t>
            </a:r>
            <a:br>
              <a:rPr lang="en-US" b="0" dirty="0"/>
            </a:br>
            <a:r>
              <a:rPr lang="en-US" b="0" dirty="0"/>
              <a:t>without their measures to improve</a:t>
            </a:r>
            <a:br>
              <a:rPr lang="en-US" b="0" dirty="0"/>
            </a:br>
            <a:r>
              <a:rPr lang="en-US" b="0" dirty="0"/>
              <a:t>efficiency.</a:t>
            </a:r>
          </a:p>
          <a:p>
            <a:endParaRPr lang="en-US" b="0" dirty="0"/>
          </a:p>
          <a:p>
            <a:r>
              <a:rPr lang="en-US" b="0" dirty="0"/>
              <a:t>Optimize out parts of the model that cannot impact measures.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2B1CA24-D9C8-594E-A31E-DCDC8C6F1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113" y="1674734"/>
            <a:ext cx="1754266" cy="17542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05677B-A218-1644-9A8E-90C4A7DA6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6062195" y="2018467"/>
            <a:ext cx="1066800" cy="1066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815168-9058-8F49-86BA-73D02F5CA0E7}"/>
              </a:ext>
            </a:extLst>
          </p:cNvPr>
          <p:cNvSpPr txBox="1"/>
          <p:nvPr/>
        </p:nvSpPr>
        <p:spPr>
          <a:xfrm>
            <a:off x="5425532" y="2259479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3777BC"/>
                </a:solidFill>
              </a:rPr>
              <a:t>⊗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95E25D-3BFC-B648-8A4D-89F9725F59C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700000">
            <a:off x="4271981" y="3644008"/>
            <a:ext cx="1066800" cy="1066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77C297-0422-C744-9C65-F581549DD147}"/>
              </a:ext>
            </a:extLst>
          </p:cNvPr>
          <p:cNvSpPr txBox="1"/>
          <p:nvPr/>
        </p:nvSpPr>
        <p:spPr>
          <a:xfrm>
            <a:off x="4523441" y="3155740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</a:rPr>
              <a:t>⊗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011DA220-483A-D448-838A-9DD9994D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9937" y="1693862"/>
            <a:ext cx="1754266" cy="1754266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5C848526-7D8E-F141-B7CC-65995141B78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25071" y="3409872"/>
            <a:ext cx="1754266" cy="1754266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886DEC-8FB7-3D4E-A60F-84DA975ADC21}"/>
              </a:ext>
            </a:extLst>
          </p:cNvPr>
          <p:cNvCxnSpPr/>
          <p:nvPr/>
        </p:nvCxnSpPr>
        <p:spPr>
          <a:xfrm>
            <a:off x="7086600" y="2570995"/>
            <a:ext cx="564776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3DD3DA2-7179-0043-B952-809891E1CECA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5363622" y="4287005"/>
            <a:ext cx="1961449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8581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544E-C151-0C48-BB76-0A6A112D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Model/Measure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1E93-0E57-6B4A-8B8F-FB8731F09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/>
          <a:lstStyle/>
          <a:p>
            <a:r>
              <a:rPr lang="en-US" dirty="0">
                <a:solidFill>
                  <a:srgbClr val="3777BC"/>
                </a:solidFill>
              </a:rPr>
              <a:t>Models</a:t>
            </a:r>
            <a:r>
              <a:rPr lang="en-US" b="0" dirty="0"/>
              <a:t> can be combined with</a:t>
            </a:r>
            <a:br>
              <a:rPr lang="en-US" b="0" dirty="0"/>
            </a:br>
            <a:r>
              <a:rPr lang="en-US" dirty="0">
                <a:solidFill>
                  <a:srgbClr val="3777BC"/>
                </a:solidFill>
              </a:rPr>
              <a:t>measure definitions</a:t>
            </a:r>
            <a:r>
              <a:rPr lang="en-US" b="0" dirty="0"/>
              <a:t> to yield</a:t>
            </a:r>
            <a:br>
              <a:rPr lang="en-US" b="0" dirty="0"/>
            </a:br>
            <a:r>
              <a:rPr lang="en-US" b="0" dirty="0"/>
              <a:t>new models.</a:t>
            </a:r>
          </a:p>
          <a:p>
            <a:endParaRPr lang="en-US" b="0" dirty="0"/>
          </a:p>
          <a:p>
            <a:r>
              <a:rPr lang="en-US" b="0" dirty="0"/>
              <a:t>Changes what the </a:t>
            </a:r>
            <a:r>
              <a:rPr lang="en-US" dirty="0">
                <a:solidFill>
                  <a:srgbClr val="3777BC"/>
                </a:solidFill>
              </a:rPr>
              <a:t>synthesized</a:t>
            </a:r>
            <a:br>
              <a:rPr lang="en-US" dirty="0">
                <a:solidFill>
                  <a:srgbClr val="3777BC"/>
                </a:solidFill>
              </a:rPr>
            </a:br>
            <a:r>
              <a:rPr lang="en-US" dirty="0">
                <a:solidFill>
                  <a:srgbClr val="3777BC"/>
                </a:solidFill>
              </a:rPr>
              <a:t>code</a:t>
            </a:r>
            <a:r>
              <a:rPr lang="en-US" b="0" dirty="0"/>
              <a:t> will </a:t>
            </a:r>
            <a:r>
              <a:rPr lang="en-US" dirty="0">
                <a:solidFill>
                  <a:srgbClr val="3777BC"/>
                </a:solidFill>
              </a:rPr>
              <a:t>solve for</a:t>
            </a:r>
            <a:r>
              <a:rPr lang="en-US" b="0" dirty="0"/>
              <a:t>.</a:t>
            </a:r>
          </a:p>
          <a:p>
            <a:endParaRPr lang="en-US" b="0" dirty="0"/>
          </a:p>
          <a:p>
            <a:r>
              <a:rPr lang="en-US" b="0" dirty="0"/>
              <a:t>Allows for model reuse, </a:t>
            </a:r>
            <a:br>
              <a:rPr lang="en-US" b="0" dirty="0"/>
            </a:br>
            <a:r>
              <a:rPr lang="en-US" b="0" dirty="0"/>
              <a:t>exchange, and importing models</a:t>
            </a:r>
            <a:br>
              <a:rPr lang="en-US" b="0" dirty="0"/>
            </a:br>
            <a:r>
              <a:rPr lang="en-US" b="0" dirty="0"/>
              <a:t>without their measures to improve</a:t>
            </a:r>
            <a:br>
              <a:rPr lang="en-US" b="0" dirty="0"/>
            </a:br>
            <a:r>
              <a:rPr lang="en-US" b="0" dirty="0"/>
              <a:t>efficiency.</a:t>
            </a:r>
          </a:p>
          <a:p>
            <a:endParaRPr lang="en-US" b="0" dirty="0"/>
          </a:p>
          <a:p>
            <a:r>
              <a:rPr lang="en-US" b="0" dirty="0"/>
              <a:t>Optimize out parts of the model that cannot impact measures.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9481D3-6132-3041-BA0E-B4BFDAFD1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887" y="3033050"/>
            <a:ext cx="710490" cy="7104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F2DB6C-0AB6-5E46-A1DF-EC8D6E3D4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553" y="3013314"/>
            <a:ext cx="888112" cy="8881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31A0F7C-0234-EA42-9802-FFE0554E9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282" y="3093902"/>
            <a:ext cx="726936" cy="7269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D72A35D-B519-8443-8D30-6328D5767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5637" y="2956574"/>
            <a:ext cx="863442" cy="8634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E4747E3-D49D-DB45-ACF5-3CBAD594CF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8777" y="2956574"/>
            <a:ext cx="863442" cy="86344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41093B3-DD8E-0947-874B-BDC17DEC4AB8}"/>
              </a:ext>
            </a:extLst>
          </p:cNvPr>
          <p:cNvCxnSpPr>
            <a:cxnSpLocks/>
          </p:cNvCxnSpPr>
          <p:nvPr/>
        </p:nvCxnSpPr>
        <p:spPr>
          <a:xfrm>
            <a:off x="6039696" y="3388295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31D310B-F477-1341-9015-2FF3FA3DBBB4}"/>
              </a:ext>
            </a:extLst>
          </p:cNvPr>
          <p:cNvCxnSpPr>
            <a:cxnSpLocks/>
          </p:cNvCxnSpPr>
          <p:nvPr/>
        </p:nvCxnSpPr>
        <p:spPr>
          <a:xfrm>
            <a:off x="7120781" y="3397066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A2C0A3B-D463-5A4B-92D5-AFA1968462C7}"/>
              </a:ext>
            </a:extLst>
          </p:cNvPr>
          <p:cNvCxnSpPr>
            <a:cxnSpLocks/>
          </p:cNvCxnSpPr>
          <p:nvPr/>
        </p:nvCxnSpPr>
        <p:spPr>
          <a:xfrm>
            <a:off x="7872674" y="3408030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C8C1D2-587E-7A48-81C3-B16A5A356CFA}"/>
              </a:ext>
            </a:extLst>
          </p:cNvPr>
          <p:cNvCxnSpPr>
            <a:cxnSpLocks/>
          </p:cNvCxnSpPr>
          <p:nvPr/>
        </p:nvCxnSpPr>
        <p:spPr>
          <a:xfrm>
            <a:off x="5118691" y="3383909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C52A765D-6683-B442-84DF-EEF2FB945E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700000">
            <a:off x="6190208" y="2060579"/>
            <a:ext cx="1066800" cy="10668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B11E46E-CB16-7B45-8B4D-19FA62517B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700000">
            <a:off x="7909691" y="2071716"/>
            <a:ext cx="10668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745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544E-C151-0C48-BB76-0A6A112D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Model/Measure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1E93-0E57-6B4A-8B8F-FB8731F09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/>
          <a:lstStyle/>
          <a:p>
            <a:r>
              <a:rPr lang="en-US" dirty="0">
                <a:solidFill>
                  <a:srgbClr val="3777BC"/>
                </a:solidFill>
              </a:rPr>
              <a:t>Models</a:t>
            </a:r>
            <a:r>
              <a:rPr lang="en-US" b="0" dirty="0"/>
              <a:t> can be combined with</a:t>
            </a:r>
            <a:br>
              <a:rPr lang="en-US" b="0" dirty="0"/>
            </a:br>
            <a:r>
              <a:rPr lang="en-US" dirty="0">
                <a:solidFill>
                  <a:srgbClr val="3777BC"/>
                </a:solidFill>
              </a:rPr>
              <a:t>measure definitions</a:t>
            </a:r>
            <a:r>
              <a:rPr lang="en-US" b="0" dirty="0"/>
              <a:t> to yield</a:t>
            </a:r>
            <a:br>
              <a:rPr lang="en-US" b="0" dirty="0"/>
            </a:br>
            <a:r>
              <a:rPr lang="en-US" b="0" dirty="0"/>
              <a:t>new models.</a:t>
            </a:r>
          </a:p>
          <a:p>
            <a:endParaRPr lang="en-US" b="0" dirty="0"/>
          </a:p>
          <a:p>
            <a:r>
              <a:rPr lang="en-US" b="0" dirty="0"/>
              <a:t>Changes what the </a:t>
            </a:r>
            <a:r>
              <a:rPr lang="en-US" dirty="0">
                <a:solidFill>
                  <a:srgbClr val="3777BC"/>
                </a:solidFill>
              </a:rPr>
              <a:t>synthesized</a:t>
            </a:r>
            <a:br>
              <a:rPr lang="en-US" dirty="0">
                <a:solidFill>
                  <a:srgbClr val="3777BC"/>
                </a:solidFill>
              </a:rPr>
            </a:br>
            <a:r>
              <a:rPr lang="en-US" dirty="0">
                <a:solidFill>
                  <a:srgbClr val="3777BC"/>
                </a:solidFill>
              </a:rPr>
              <a:t>code</a:t>
            </a:r>
            <a:r>
              <a:rPr lang="en-US" b="0" dirty="0"/>
              <a:t> will </a:t>
            </a:r>
            <a:r>
              <a:rPr lang="en-US" dirty="0">
                <a:solidFill>
                  <a:srgbClr val="3777BC"/>
                </a:solidFill>
              </a:rPr>
              <a:t>solve for</a:t>
            </a:r>
            <a:r>
              <a:rPr lang="en-US" b="0" dirty="0"/>
              <a:t>.</a:t>
            </a:r>
          </a:p>
          <a:p>
            <a:endParaRPr lang="en-US" b="0" dirty="0"/>
          </a:p>
          <a:p>
            <a:r>
              <a:rPr lang="en-US" b="0" dirty="0"/>
              <a:t>Allows for model reuse, </a:t>
            </a:r>
            <a:br>
              <a:rPr lang="en-US" b="0" dirty="0"/>
            </a:br>
            <a:r>
              <a:rPr lang="en-US" b="0" dirty="0"/>
              <a:t>exchange, and importing models</a:t>
            </a:r>
            <a:br>
              <a:rPr lang="en-US" b="0" dirty="0"/>
            </a:br>
            <a:r>
              <a:rPr lang="en-US" b="0" dirty="0"/>
              <a:t>without their measures to improve</a:t>
            </a:r>
            <a:br>
              <a:rPr lang="en-US" b="0" dirty="0"/>
            </a:br>
            <a:r>
              <a:rPr lang="en-US" b="0" dirty="0"/>
              <a:t>efficiency.</a:t>
            </a:r>
          </a:p>
          <a:p>
            <a:endParaRPr lang="en-US" b="0" dirty="0"/>
          </a:p>
          <a:p>
            <a:r>
              <a:rPr lang="en-US" b="0" dirty="0"/>
              <a:t>Optimize out parts of the model that cannot impact measures.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9481D3-6132-3041-BA0E-B4BFDAFD1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887" y="3033050"/>
            <a:ext cx="710490" cy="7104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F2DB6C-0AB6-5E46-A1DF-EC8D6E3D4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553" y="3013314"/>
            <a:ext cx="888112" cy="8881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31A0F7C-0234-EA42-9802-FFE0554E9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282" y="3093902"/>
            <a:ext cx="726936" cy="7269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D72A35D-B519-8443-8D30-6328D5767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5637" y="2956574"/>
            <a:ext cx="863442" cy="8634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E4747E3-D49D-DB45-ACF5-3CBAD594CF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8777" y="2956574"/>
            <a:ext cx="863442" cy="86344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41093B3-DD8E-0947-874B-BDC17DEC4AB8}"/>
              </a:ext>
            </a:extLst>
          </p:cNvPr>
          <p:cNvCxnSpPr>
            <a:cxnSpLocks/>
          </p:cNvCxnSpPr>
          <p:nvPr/>
        </p:nvCxnSpPr>
        <p:spPr>
          <a:xfrm>
            <a:off x="6039696" y="3388295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31D310B-F477-1341-9015-2FF3FA3DBBB4}"/>
              </a:ext>
            </a:extLst>
          </p:cNvPr>
          <p:cNvCxnSpPr>
            <a:cxnSpLocks/>
          </p:cNvCxnSpPr>
          <p:nvPr/>
        </p:nvCxnSpPr>
        <p:spPr>
          <a:xfrm>
            <a:off x="7120781" y="3397066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A2C0A3B-D463-5A4B-92D5-AFA1968462C7}"/>
              </a:ext>
            </a:extLst>
          </p:cNvPr>
          <p:cNvCxnSpPr>
            <a:cxnSpLocks/>
          </p:cNvCxnSpPr>
          <p:nvPr/>
        </p:nvCxnSpPr>
        <p:spPr>
          <a:xfrm>
            <a:off x="7872674" y="3408030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C8C1D2-587E-7A48-81C3-B16A5A356CFA}"/>
              </a:ext>
            </a:extLst>
          </p:cNvPr>
          <p:cNvCxnSpPr>
            <a:cxnSpLocks/>
          </p:cNvCxnSpPr>
          <p:nvPr/>
        </p:nvCxnSpPr>
        <p:spPr>
          <a:xfrm>
            <a:off x="5118691" y="3383909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C1E71753-24A1-2742-AE68-E286AD68B45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700000">
            <a:off x="4353958" y="2039235"/>
            <a:ext cx="1066800" cy="10668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7DB630E-C831-A647-B411-C085CDEC4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8260" y="4271472"/>
            <a:ext cx="710490" cy="7104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06D0B32-BB25-7C42-966B-5405F129A1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475" y="4255026"/>
            <a:ext cx="726936" cy="7269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1C4984-2E44-2B41-BA71-7ACAD6405E1B}"/>
              </a:ext>
            </a:extLst>
          </p:cNvPr>
          <p:cNvSpPr txBox="1"/>
          <p:nvPr/>
        </p:nvSpPr>
        <p:spPr>
          <a:xfrm>
            <a:off x="6549971" y="4303551"/>
            <a:ext cx="6431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&gt;&gt;</a:t>
            </a:r>
          </a:p>
        </p:txBody>
      </p:sp>
    </p:spTree>
    <p:extLst>
      <p:ext uri="{BB962C8B-B14F-4D97-AF65-F5344CB8AC3E}">
        <p14:creationId xmlns:p14="http://schemas.microsoft.com/office/powerpoint/2010/main" val="219761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2895B-4A8E-9E4D-82C3-61286D976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Performance Benchmarks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48DFCD-841D-3242-AE88-3229A58534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6087960"/>
              </p:ext>
            </p:extLst>
          </p:nvPr>
        </p:nvGraphicFramePr>
        <p:xfrm>
          <a:off x="466725" y="1693863"/>
          <a:ext cx="8223252" cy="423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206">
                  <a:extLst>
                    <a:ext uri="{9D8B030D-6E8A-4147-A177-3AD203B41FA5}">
                      <a16:colId xmlns:a16="http://schemas.microsoft.com/office/drawing/2014/main" val="850984298"/>
                    </a:ext>
                  </a:extLst>
                </a:gridCol>
                <a:gridCol w="2853139">
                  <a:extLst>
                    <a:ext uri="{9D8B030D-6E8A-4147-A177-3AD203B41FA5}">
                      <a16:colId xmlns:a16="http://schemas.microsoft.com/office/drawing/2014/main" val="374519264"/>
                    </a:ext>
                  </a:extLst>
                </a:gridCol>
                <a:gridCol w="1033669">
                  <a:extLst>
                    <a:ext uri="{9D8B030D-6E8A-4147-A177-3AD203B41FA5}">
                      <a16:colId xmlns:a16="http://schemas.microsoft.com/office/drawing/2014/main" val="4148811591"/>
                    </a:ext>
                  </a:extLst>
                </a:gridCol>
                <a:gridCol w="1053548">
                  <a:extLst>
                    <a:ext uri="{9D8B030D-6E8A-4147-A177-3AD203B41FA5}">
                      <a16:colId xmlns:a16="http://schemas.microsoft.com/office/drawing/2014/main" val="116953830"/>
                    </a:ext>
                  </a:extLst>
                </a:gridCol>
                <a:gridCol w="1013791">
                  <a:extLst>
                    <a:ext uri="{9D8B030D-6E8A-4147-A177-3AD203B41FA5}">
                      <a16:colId xmlns:a16="http://schemas.microsoft.com/office/drawing/2014/main" val="1267123252"/>
                    </a:ext>
                  </a:extLst>
                </a:gridCol>
                <a:gridCol w="1354899">
                  <a:extLst>
                    <a:ext uri="{9D8B030D-6E8A-4147-A177-3AD203B41FA5}">
                      <a16:colId xmlns:a16="http://schemas.microsoft.com/office/drawing/2014/main" val="3203915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Predator-Prey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SIR w/ Vital dynamics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355190"/>
                  </a:ext>
                </a:extLst>
              </a:tr>
              <a:tr h="370840">
                <a:tc rowSpan="6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Time(s)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VDSOL to IR compilation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1.1ms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1.6ms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26482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VDSOL to IR compilation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1.8s – 6s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2.1s – 6s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71821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 compilation to Python backend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160ms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9158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 compilation to Julia backend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24ms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52ms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3313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of Python backend output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2.5s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2.4s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1.1s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2.5s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98182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of Julia backend output</a:t>
                      </a:r>
                      <a:endParaRPr lang="en-US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9.8s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7.5s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7.0s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536112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Lines of code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 backend output</a:t>
                      </a:r>
                      <a:endParaRPr lang="en-US" sz="16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39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47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1734042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Julia backend output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151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61559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2576" y="3937922"/>
            <a:ext cx="4998848" cy="388713"/>
          </a:xfrm>
        </p:spPr>
        <p:txBody>
          <a:bodyPr/>
          <a:lstStyle/>
          <a:p>
            <a:pPr algn="ctr"/>
            <a:r>
              <a:rPr lang="en-US" sz="2000" dirty="0"/>
              <a:t>Thank you!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Questions?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http://</a:t>
            </a:r>
            <a:r>
              <a:rPr lang="en-US" sz="2000" dirty="0" err="1"/>
              <a:t>amidol.galois.com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GaloisInc</a:t>
            </a:r>
            <a:r>
              <a:rPr lang="en-US" sz="2000" dirty="0"/>
              <a:t>/AMIDOL/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 err="1"/>
              <a:t>ewdavis@galois.com</a:t>
            </a:r>
            <a:endParaRPr lang="en-US" sz="2000" dirty="0"/>
          </a:p>
        </p:txBody>
      </p:sp>
      <p:pic>
        <p:nvPicPr>
          <p:cNvPr id="9" name="Picture 8" descr="galois-p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1381379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683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EBD0-6751-2B49-ACBA-819FFAF3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76061-B313-C042-8780-9CE49EBCF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Attempt to bind </a:t>
            </a:r>
            <a:r>
              <a:rPr lang="en-US" dirty="0">
                <a:solidFill>
                  <a:schemeClr val="accent1"/>
                </a:solidFill>
              </a:rPr>
              <a:t>Structured Knowledge </a:t>
            </a:r>
            <a:r>
              <a:rPr lang="en-US" b="0" dirty="0"/>
              <a:t>representations to new palette elements, forming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 </a:t>
            </a:r>
            <a:r>
              <a:rPr lang="en-US" b="0" dirty="0"/>
              <a:t>representations.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5B303E-2A0F-EE42-AD9D-A00A193A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4302441"/>
            <a:ext cx="3257550" cy="1820546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4838BC6E-6F5B-5F47-B377-50A9A26EA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98" y="2590705"/>
            <a:ext cx="7916777" cy="17117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7ED72E-48BE-0D4A-B45C-005BCC033243}"/>
              </a:ext>
            </a:extLst>
          </p:cNvPr>
          <p:cNvCxnSpPr>
            <a:cxnSpLocks/>
          </p:cNvCxnSpPr>
          <p:nvPr/>
        </p:nvCxnSpPr>
        <p:spPr>
          <a:xfrm flipV="1">
            <a:off x="876300" y="3200401"/>
            <a:ext cx="0" cy="5460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7B8EB1-6DB2-4D48-B06D-745929AE4FF7}"/>
              </a:ext>
            </a:extLst>
          </p:cNvPr>
          <p:cNvCxnSpPr>
            <a:cxnSpLocks/>
          </p:cNvCxnSpPr>
          <p:nvPr/>
        </p:nvCxnSpPr>
        <p:spPr>
          <a:xfrm flipV="1">
            <a:off x="3723887" y="4165600"/>
            <a:ext cx="0" cy="520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3328E6A-E479-D142-92A6-A934A9FE11DF}"/>
              </a:ext>
            </a:extLst>
          </p:cNvPr>
          <p:cNvSpPr txBox="1"/>
          <p:nvPr/>
        </p:nvSpPr>
        <p:spPr>
          <a:xfrm>
            <a:off x="2983942" y="4805322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Vaccine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0C45EF-5B21-FE4B-80AE-19C1FD53EC1C}"/>
              </a:ext>
            </a:extLst>
          </p:cNvPr>
          <p:cNvSpPr txBox="1"/>
          <p:nvPr/>
        </p:nvSpPr>
        <p:spPr>
          <a:xfrm>
            <a:off x="-8205" y="3814087"/>
            <a:ext cx="1769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(organism)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F46A79-1AE8-5943-A540-85A65E611307}"/>
              </a:ext>
            </a:extLst>
          </p:cNvPr>
          <p:cNvCxnSpPr>
            <a:cxnSpLocks/>
          </p:cNvCxnSpPr>
          <p:nvPr/>
        </p:nvCxnSpPr>
        <p:spPr>
          <a:xfrm>
            <a:off x="4013200" y="2773553"/>
            <a:ext cx="1485900" cy="1601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DCA7352-8D1D-8B40-9550-C93E9794A73E}"/>
              </a:ext>
            </a:extLst>
          </p:cNvPr>
          <p:cNvSpPr txBox="1"/>
          <p:nvPr/>
        </p:nvSpPr>
        <p:spPr>
          <a:xfrm>
            <a:off x="1152189" y="2404221"/>
            <a:ext cx="5771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Completely decorated ontology element, ”virus (organism)”</a:t>
            </a:r>
          </a:p>
        </p:txBody>
      </p:sp>
    </p:spTree>
    <p:extLst>
      <p:ext uri="{BB962C8B-B14F-4D97-AF65-F5344CB8AC3E}">
        <p14:creationId xmlns:p14="http://schemas.microsoft.com/office/powerpoint/2010/main" val="3843551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E1E1C8-A497-CB48-9A45-C0A487993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704BDE-5743-8943-BDD3-FF037A7810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Further extended VDSOLs to support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Users can input custom equations into AMIDOL representing: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Initial conditions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Constants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Differential equations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Can read differential equations from LaTeX source.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Represents an entirely new type of VDSOL, showing the flexibility of languages AMIDOL can support.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204F148-80BD-7643-94F3-EE971C851EE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1603904"/>
            <a:ext cx="3878262" cy="2310112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6EF5A2E-E3D3-CF44-B6FB-6A3F18665C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90846" y="3914016"/>
            <a:ext cx="3875543" cy="231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45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454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State variable (S)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F6E534-448B-6D4B-ADC8-5937807FAAB7}"/>
              </a:ext>
            </a:extLst>
          </p:cNvPr>
          <p:cNvSpPr/>
          <p:nvPr/>
        </p:nvSpPr>
        <p:spPr>
          <a:xfrm>
            <a:off x="5717822" y="1818909"/>
            <a:ext cx="669531" cy="89739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63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State variable (S,I)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F6E534-448B-6D4B-ADC8-5937807FAAB7}"/>
              </a:ext>
            </a:extLst>
          </p:cNvPr>
          <p:cNvSpPr/>
          <p:nvPr/>
        </p:nvSpPr>
        <p:spPr>
          <a:xfrm>
            <a:off x="5455315" y="2785968"/>
            <a:ext cx="669531" cy="89739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33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State variable (S,I,R)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F6E534-448B-6D4B-ADC8-5937807FAAB7}"/>
              </a:ext>
            </a:extLst>
          </p:cNvPr>
          <p:cNvSpPr/>
          <p:nvPr/>
        </p:nvSpPr>
        <p:spPr>
          <a:xfrm>
            <a:off x="6031733" y="3781050"/>
            <a:ext cx="669531" cy="89739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14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17477</TotalTime>
  <Words>1533</Words>
  <Application>Microsoft Macintosh PowerPoint</Application>
  <PresentationFormat>On-screen Show (4:3)</PresentationFormat>
  <Paragraphs>256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Helvetica</vt:lpstr>
      <vt:lpstr>Helvetica Light</vt:lpstr>
      <vt:lpstr>Wingdings</vt:lpstr>
      <vt:lpstr>Office Theme</vt:lpstr>
      <vt:lpstr>Automated Scientific Knowledge Extraction  AMIDOL</vt:lpstr>
      <vt:lpstr>Integrated Prototype</vt:lpstr>
      <vt:lpstr>AMIDOL – Recent Advancements</vt:lpstr>
      <vt:lpstr>Formulation Inference: Ontology Binding</vt:lpstr>
      <vt:lpstr>VDSOL Improvements – Differential Equations</vt:lpstr>
      <vt:lpstr>VDSOL Improvements – Differential Equations</vt:lpstr>
      <vt:lpstr>VDSOL Improvements – Differential Equations</vt:lpstr>
      <vt:lpstr>VDSOL Improvements – Differential Equations</vt:lpstr>
      <vt:lpstr>VDSOL Improvements – Differential Equations</vt:lpstr>
      <vt:lpstr>VDSOL Improvements – Differential Equations</vt:lpstr>
      <vt:lpstr>VDSOL Improvements – Differential Equations</vt:lpstr>
      <vt:lpstr>Knowledge Discovery and Curation</vt:lpstr>
      <vt:lpstr>How do we help leverage AMIDOL for all of ASKE?</vt:lpstr>
      <vt:lpstr>AMIDOL – Recent Advancements</vt:lpstr>
      <vt:lpstr>Constructing, Transforming, and Sharing Models</vt:lpstr>
      <vt:lpstr>Read/Write Model</vt:lpstr>
      <vt:lpstr>Infer/Read VDSOL</vt:lpstr>
      <vt:lpstr>Read/Write Results</vt:lpstr>
      <vt:lpstr>Transform/Execute Model</vt:lpstr>
      <vt:lpstr>Model Transformation Algebra</vt:lpstr>
      <vt:lpstr>Model Transformation Algebra</vt:lpstr>
      <vt:lpstr>Model Transformation Algebra</vt:lpstr>
      <vt:lpstr>Model Transformation Algebra</vt:lpstr>
      <vt:lpstr>Model Transformation Algebra</vt:lpstr>
      <vt:lpstr>Allows Compositional Modeling</vt:lpstr>
      <vt:lpstr>Measure Algebras and Results dB</vt:lpstr>
      <vt:lpstr>Measure Algebras</vt:lpstr>
      <vt:lpstr>Measure Algebras</vt:lpstr>
      <vt:lpstr>Measure Algebras</vt:lpstr>
      <vt:lpstr>Model/Measure Algebras</vt:lpstr>
      <vt:lpstr>Model/Measure Algebras</vt:lpstr>
      <vt:lpstr>Model/Measure Algebras</vt:lpstr>
      <vt:lpstr>Initial Performance Benchmarks</vt:lpstr>
      <vt:lpstr>Thank you!  Questions?  http://amidol.galois.com  https://github.com/GaloisInc/AMIDOL/  ewdavis@galois.com</vt:lpstr>
    </vt:vector>
  </TitlesOfParts>
  <Company>Jessica Tate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Tate</dc:creator>
  <cp:lastModifiedBy>Eric Davis</cp:lastModifiedBy>
  <cp:revision>193</cp:revision>
  <dcterms:created xsi:type="dcterms:W3CDTF">2014-09-29T19:50:07Z</dcterms:created>
  <dcterms:modified xsi:type="dcterms:W3CDTF">2019-12-04T19:07:27Z</dcterms:modified>
</cp:coreProperties>
</file>